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1" r:id="rId1"/>
  </p:sldMasterIdLst>
  <p:sldIdLst>
    <p:sldId id="256" r:id="rId2"/>
    <p:sldId id="257" r:id="rId3"/>
    <p:sldId id="260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464" autoAdjust="0"/>
    <p:restoredTop sz="94660"/>
  </p:normalViewPr>
  <p:slideViewPr>
    <p:cSldViewPr snapToGrid="0">
      <p:cViewPr>
        <p:scale>
          <a:sx n="90" d="100"/>
          <a:sy n="90" d="100"/>
        </p:scale>
        <p:origin x="96" y="108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D3A5-5387-4E66-8FCE-CCC14E867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207DB2-5BCE-4522-8790-3A8FDE99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56970-C25E-4347-B788-41E7D70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3121A-2DE4-4F41-990D-ABFA4490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1D051-4A30-4210-87E6-28A1F622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651E-F653-4FFB-87F1-897A57ED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557A1-2815-4822-9FE9-F12C3C0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11563-0B0E-41A7-B927-E9F0EBC0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48C98-96BE-42F3-9C54-E2235287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8DE81-07E9-4104-AAAA-69C450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091F3-5FD5-4B9D-AAD3-C2D589AD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41E5A-311B-448F-A75C-2B57B990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77580-DEE5-4902-8B62-B0252550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6B77C-D79D-4CF2-9632-C7B4EF4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31D9C-A349-4FA6-BD2D-1832117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DFAEA-5F8D-4FD9-AE2C-E02F54A6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2260A-CE4E-4422-A503-2E5FBC09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2FEE2-549B-4E6C-AD20-D8D553A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00CBC-D313-494A-B2B2-BC021D1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43871-0A71-4BFB-A6BC-651D9F4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6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3EDD-38AC-4A60-8998-CA33D229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C78F4-386D-4231-A759-495D1E24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2BBFA-9D41-4D8F-85F2-D4F4A07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738D1-9BE9-48BD-92E9-57A67073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E94E1-AC27-4543-B2F6-BFD1F613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87579-4BC3-45C4-994E-B3DE3F58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3AD14-4651-4B45-B0AE-FEC38B28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FD0F0-7B2C-4D1D-ACB4-B5C3BFE2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F8854-CC49-4FB4-A3A8-1F223D1B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1D374-4A95-4BBC-B85A-77CE9316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19C5F-5D8A-48DD-AD5B-58AED5A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7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D3C0F-22E6-4CB2-A004-F4743D6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FAFAC-1617-4CC8-8C3A-4EC4855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3F20E-0A66-4999-B4CF-00E062C3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10630A-DA66-4A33-8ED7-2CDC1652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B98B6B-E799-47A8-BAC9-4D3D8C18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B84432-1DC8-4544-8ACF-A66143A4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B2971D-1349-4BE3-A088-75EB4C72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11347A-97F3-4082-A4EA-0883F15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6AC9B-C2A1-4666-A330-2C2F1C79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3BBB62-DAE0-41C3-B962-FE9F594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B84A89-F616-45F6-97C8-E0B827C9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D793B-B0AC-4317-8721-7273C037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AB9AB3-DF15-4295-937F-ACAE9914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56C36C-D9A2-4D1D-903A-DCF5A6EF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04A77-C58A-4DC6-9C3C-D157083A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98D6-5017-467A-AB4D-9B19BE9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4B26B-DED7-4A82-AF50-EA3E0588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9F5EF-6931-4547-9587-56D9128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ABC18-F066-475E-A67B-56FD22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25DF3-E53E-422E-A8AA-BC3DD363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D5D555-BDDD-4493-8BEC-D27E318A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580C-C7F9-4526-9C73-786674C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8385B7-5067-4D43-AA44-D85FBA91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2093D-9E51-4C98-A1EC-AEEB6CA0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BC31B-A2DA-437F-BB26-DDFB2E31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2A248-4446-4C5C-B8B7-96FDE89F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39B75-AA28-411C-808E-FF7AED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5019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BEE097-1069-4B9C-91A8-62C412E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74255F-4126-4E9B-AB7B-5E312E25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5F854-2A38-4EB5-BFD1-AC7F1DE2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7085-3053-441B-B557-EB5DA2C4BF36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F45B0-123F-40E8-8F56-E21847E6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558CB-6678-4100-B11F-D9CC6070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file:///C:\Users\&#44608;&#51648;&#50976;\OneDrive\&#48148;&#53461;%20&#54868;&#47732;\2023%20AWS%20Cloud%20Bootcamp\01-lucid-hotel-project\demo-video-latest.mp4" TargetMode="External" /><Relationship Id="rId3" Type="http://schemas.microsoft.com/office/2007/relationships/media" Target="file:///C:\Users\&#44608;&#51648;&#50976;\OneDrive\&#48148;&#53461;%20&#54868;&#47732;\2023%20AWS%20Cloud%20Bootcamp\01-lucid-hotel-project\demo-video-latest.mp4" TargetMode="External" /><Relationship Id="rId4" Type="http://schemas.openxmlformats.org/officeDocument/2006/relationships/image" Target="../media/image14.png"  /><Relationship Id="rId5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2" Type="http://schemas.openxmlformats.org/officeDocument/2006/relationships/image" Target="../media/image15.png"  /><Relationship Id="rId3" Type="http://schemas.openxmlformats.org/officeDocument/2006/relationships/image" Target="../media/image12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10.png"  /><Relationship Id="rId9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jpe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6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jpeg"  /><Relationship Id="rId3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Relationship Id="rId5" Type="http://schemas.openxmlformats.org/officeDocument/2006/relationships/image" Target="../media/image2.png"  /><Relationship Id="rId6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2565" y="1991736"/>
            <a:ext cx="9390771" cy="160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>
                <a:latin typeface="나눔스퀘어 ExtraBold"/>
                <a:ea typeface="나눔스퀘어 ExtraBold"/>
              </a:rPr>
              <a:t>2023 AWS Cloud Bootcamp </a:t>
            </a:r>
            <a:endParaRPr lang="en-US" altLang="ko-KR" sz="5000"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en-US" altLang="ko-KR" sz="5000">
                <a:latin typeface="나눔스퀘어 ExtraBold"/>
                <a:ea typeface="나눔스퀘어 ExtraBold"/>
              </a:rPr>
              <a:t>Project Presentation</a:t>
            </a:r>
            <a:endParaRPr lang="en-US" altLang="ko-KR" sz="5000">
              <a:latin typeface="나눔스퀘어 ExtraBold"/>
              <a:ea typeface="나눔스퀘어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6238" y="5917840"/>
            <a:ext cx="35138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나눔바른고딕 UltraLight"/>
                <a:ea typeface="나눔바른고딕 UltraLight"/>
              </a:rPr>
              <a:t>강예원 김지유 오홍기</a:t>
            </a:r>
            <a:endParaRPr lang="ko-KR" altLang="en-US" sz="2800">
              <a:latin typeface="나눔바른고딕 UltraLight"/>
              <a:ea typeface="나눔바른고딕 UltraLigh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540601" y="4133850"/>
            <a:ext cx="91107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 rot="0"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7" name="이등변 삼각형 16"/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sp>
        <p:nvSpPr>
          <p:cNvPr id="22" name=""/>
          <p:cNvSpPr/>
          <p:nvPr/>
        </p:nvSpPr>
        <p:spPr>
          <a:xfrm>
            <a:off x="5965031" y="4029075"/>
            <a:ext cx="261937" cy="247650"/>
          </a:xfrm>
          <a:prstGeom prst="ellipse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3" name=""/>
          <p:cNvSpPr txBox="1"/>
          <p:nvPr/>
        </p:nvSpPr>
        <p:spPr>
          <a:xfrm>
            <a:off x="11894347" y="6491525"/>
            <a:ext cx="297653" cy="3664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pic>
        <p:nvPicPr>
          <p:cNvPr id="24" name="Google Shape;121;p19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14" y="2625595"/>
            <a:ext cx="11448172" cy="8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>
                <a:latin typeface="나눔스퀘어 ExtraBold"/>
                <a:ea typeface="나눔스퀘어 ExtraBold"/>
              </a:rPr>
              <a:t>4.</a:t>
            </a:r>
            <a:r>
              <a:rPr lang="ko-KR" altLang="en-US" sz="5000">
                <a:latin typeface="나눔스퀘어 ExtraBold"/>
                <a:ea typeface="나눔스퀘어 ExtraBold"/>
              </a:rPr>
              <a:t> </a:t>
            </a:r>
            <a:r>
              <a:rPr lang="en-US" altLang="ko-KR" sz="5000">
                <a:latin typeface="나눔스퀘어 ExtraBold"/>
                <a:ea typeface="나눔스퀘어 ExtraBold"/>
              </a:rPr>
              <a:t>Demo </a:t>
            </a:r>
            <a:r>
              <a:rPr lang="ko-KR" altLang="en-US" sz="5000">
                <a:latin typeface="나눔스퀘어 ExtraBold"/>
                <a:ea typeface="나눔스퀘어 ExtraBold"/>
              </a:rPr>
              <a:t>영상 시청 </a:t>
            </a:r>
            <a:endParaRPr lang="ko-KR" altLang="en-US" sz="5000">
              <a:latin typeface="나눔스퀘어 ExtraBold"/>
              <a:ea typeface="나눔스퀘어 ExtraBold"/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7" name="이등변 삼각형 16"/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sp>
        <p:nvSpPr>
          <p:cNvPr id="23" name=""/>
          <p:cNvSpPr txBox="1"/>
          <p:nvPr/>
        </p:nvSpPr>
        <p:spPr>
          <a:xfrm>
            <a:off x="11684798" y="6491525"/>
            <a:ext cx="507203" cy="364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10</a:t>
            </a:r>
            <a:endParaRPr lang="en-US" altLang="ko-KR"/>
          </a:p>
        </p:txBody>
      </p:sp>
      <p:pic>
        <p:nvPicPr>
          <p:cNvPr id="24" name="Google Shape;121;p19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rot="0"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6" name="타원 5"/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77745" y="204916"/>
            <a:ext cx="561395" cy="83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스퀘어 ExtraBold"/>
                <a:ea typeface="나눔스퀘어 ExtraBold"/>
              </a:rPr>
              <a:t>4</a:t>
            </a:r>
            <a:endParaRPr lang="en-US" altLang="ko-KR" sz="4800">
              <a:latin typeface="나눔스퀘어 ExtraBold"/>
              <a:ea typeface="나눔스퀘어 ExtraBold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1234311" y="204916"/>
            <a:ext cx="48616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4800">
              <a:latin typeface="나눔바른고딕 UltraLight"/>
              <a:ea typeface="나눔바른고딕 UltraLight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11894347" y="6491525"/>
            <a:ext cx="297653" cy="366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29" name="TextBox 3"/>
          <p:cNvSpPr txBox="1"/>
          <p:nvPr/>
        </p:nvSpPr>
        <p:spPr>
          <a:xfrm>
            <a:off x="1234311" y="204916"/>
            <a:ext cx="72619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바른고딕 UltraLight"/>
                <a:ea typeface="나눔바른고딕 UltraLight"/>
              </a:rPr>
              <a:t>Demo </a:t>
            </a:r>
            <a:r>
              <a:rPr lang="ko-KR" altLang="en-US" sz="4800">
                <a:latin typeface="나눔바른고딕 UltraLight"/>
                <a:ea typeface="나눔바른고딕 UltraLight"/>
              </a:rPr>
              <a:t>영상 시청</a:t>
            </a:r>
            <a:endParaRPr lang="ko-KR" altLang="en-US" sz="4800">
              <a:latin typeface="나눔바른고딕 UltraLight"/>
              <a:ea typeface="나눔바른고딕 UltraLight"/>
            </a:endParaRPr>
          </a:p>
        </p:txBody>
      </p:sp>
      <p:pic>
        <p:nvPicPr>
          <p:cNvPr id="32" name="demo-video-latest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Google Shape;121;p19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0733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14" y="2625595"/>
            <a:ext cx="11448172" cy="8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>
                <a:latin typeface="나눔스퀘어 ExtraBold"/>
                <a:ea typeface="나눔스퀘어 ExtraBold"/>
              </a:rPr>
              <a:t>5.</a:t>
            </a:r>
            <a:r>
              <a:rPr lang="ko-KR" altLang="en-US" sz="5000">
                <a:latin typeface="나눔스퀘어 ExtraBold"/>
                <a:ea typeface="나눔스퀘어 ExtraBold"/>
              </a:rPr>
              <a:t> 프로젝트 확장 </a:t>
            </a:r>
            <a:endParaRPr lang="ko-KR" altLang="en-US" sz="5000">
              <a:latin typeface="나눔스퀘어 ExtraBold"/>
              <a:ea typeface="나눔스퀘어 ExtraBold"/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7" name="이등변 삼각형 16"/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pic>
        <p:nvPicPr>
          <p:cNvPr id="24" name="Google Shape;121;p19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"/>
          <p:cNvSpPr txBox="1"/>
          <p:nvPr/>
        </p:nvSpPr>
        <p:spPr>
          <a:xfrm>
            <a:off x="11684798" y="6491525"/>
            <a:ext cx="507203" cy="36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12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rot="0"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6" name="타원 5"/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77745" y="204916"/>
            <a:ext cx="561395" cy="83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스퀘어 ExtraBold"/>
                <a:ea typeface="나눔스퀘어 ExtraBold"/>
              </a:rPr>
              <a:t>5</a:t>
            </a:r>
            <a:endParaRPr lang="en-US" altLang="ko-KR" sz="4800">
              <a:latin typeface="나눔스퀘어 ExtraBold"/>
              <a:ea typeface="나눔스퀘어 ExtraBold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1234311" y="204916"/>
            <a:ext cx="48616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4800">
              <a:latin typeface="나눔바른고딕 UltraLight"/>
              <a:ea typeface="나눔바른고딕 UltraLight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1234311" y="204916"/>
            <a:ext cx="72619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바른고딕 UltraLight"/>
                <a:ea typeface="나눔바른고딕 UltraLight"/>
              </a:rPr>
              <a:t>CI/CD</a:t>
            </a:r>
            <a:endParaRPr lang="en-US" altLang="ko-KR" sz="4800">
              <a:latin typeface="나눔바른고딕 UltraLight"/>
              <a:ea typeface="나눔바른고딕 UltraLight"/>
            </a:endParaRPr>
          </a:p>
        </p:txBody>
      </p:sp>
      <p:pic>
        <p:nvPicPr>
          <p:cNvPr id="32" name="Graphic 2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40494" y="3050952"/>
            <a:ext cx="756094" cy="75609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15"/>
          <p:cNvSpPr txBox="1">
            <a:spLocks noChangeArrowheads="1"/>
          </p:cNvSpPr>
          <p:nvPr/>
        </p:nvSpPr>
        <p:spPr>
          <a:xfrm>
            <a:off x="6096000" y="3875312"/>
            <a:ext cx="1468302" cy="2688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AWS CodeDeploy</a:t>
            </a:r>
            <a:endParaRPr lang="en-US" altLang="en-US" sz="1200">
              <a:latin typeface="Arial"/>
              <a:ea typeface="Amazon Ember"/>
              <a:cs typeface="Arial"/>
            </a:endParaRPr>
          </a:p>
        </p:txBody>
      </p:sp>
      <p:pic>
        <p:nvPicPr>
          <p:cNvPr id="34" name="Graphic 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24926" y="5134962"/>
            <a:ext cx="756094" cy="75609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9"/>
          <p:cNvSpPr txBox="1">
            <a:spLocks noChangeArrowheads="1"/>
          </p:cNvSpPr>
          <p:nvPr/>
        </p:nvSpPr>
        <p:spPr>
          <a:xfrm>
            <a:off x="4892574" y="5946296"/>
            <a:ext cx="1059869" cy="2657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Amazon S3</a:t>
            </a:r>
            <a:endParaRPr lang="en-US" altLang="en-US" sz="1200">
              <a:latin typeface="Arial"/>
              <a:ea typeface="Amazon Ember"/>
              <a:cs typeface="Arial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4"/>
          <a:srcRect l="18120" t="19700" r="18880" b="19390"/>
          <a:stretch>
            <a:fillRect/>
          </a:stretch>
        </p:blipFill>
        <p:spPr>
          <a:xfrm>
            <a:off x="2496745" y="2993878"/>
            <a:ext cx="900112" cy="870243"/>
          </a:xfrm>
          <a:prstGeom prst="rect">
            <a:avLst/>
          </a:prstGeom>
        </p:spPr>
      </p:pic>
      <p:pic>
        <p:nvPicPr>
          <p:cNvPr id="37" name="Graphic 19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010383" y="3050952"/>
            <a:ext cx="756094" cy="75609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11"/>
          <p:cNvSpPr txBox="1">
            <a:spLocks noChangeArrowheads="1"/>
          </p:cNvSpPr>
          <p:nvPr/>
        </p:nvSpPr>
        <p:spPr>
          <a:xfrm>
            <a:off x="4742777" y="3886342"/>
            <a:ext cx="1326243" cy="2646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AWS CodeBuild</a:t>
            </a:r>
            <a:endParaRPr lang="en-US" altLang="en-US" sz="1200">
              <a:latin typeface="Arial"/>
              <a:ea typeface="Amazon Ember"/>
              <a:cs typeface="Arial"/>
            </a:endParaRPr>
          </a:p>
        </p:txBody>
      </p:sp>
      <p:pic>
        <p:nvPicPr>
          <p:cNvPr id="39" name="Graphic 6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290340" y="2010008"/>
            <a:ext cx="720090" cy="72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raphic 22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53871" y="2978943"/>
            <a:ext cx="900112" cy="90011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28"/>
          <p:cNvSpPr/>
          <p:nvPr/>
        </p:nvSpPr>
        <p:spPr>
          <a:xfrm>
            <a:off x="4298015" y="2000254"/>
            <a:ext cx="3595971" cy="2351306"/>
          </a:xfrm>
          <a:prstGeom prst="rect">
            <a:avLst/>
          </a:prstGeom>
          <a:noFill/>
          <a:ln w="12700">
            <a:solidFill>
              <a:srgbClr val="3a47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3a47cb"/>
                </a:solidFill>
                <a:latin typeface="Arial"/>
                <a:ea typeface="+mn-ea"/>
                <a:cs typeface="Arial"/>
              </a:rPr>
              <a:t>        AWS Codepipeline</a:t>
            </a:r>
            <a:endParaRPr lang="en-US" altLang="ko-KR" sz="1200">
              <a:solidFill>
                <a:srgbClr val="3a47cb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7" name="Graphic 5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988424" y="3050952"/>
            <a:ext cx="756094" cy="75609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6"/>
          <p:cNvSpPr txBox="1">
            <a:spLocks noChangeArrowheads="1"/>
          </p:cNvSpPr>
          <p:nvPr/>
        </p:nvSpPr>
        <p:spPr>
          <a:xfrm>
            <a:off x="8775022" y="3847192"/>
            <a:ext cx="1166358" cy="2711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en-US" sz="1200">
                <a:latin typeface="Arial"/>
                <a:ea typeface="Amazon Ember"/>
                <a:cs typeface="Arial"/>
              </a:rPr>
              <a:t>Amazon EC2</a:t>
            </a:r>
            <a:endParaRPr lang="en-US" altLang="en-US" sz="1200">
              <a:latin typeface="Arial"/>
              <a:ea typeface="Amazon Ember"/>
              <a:cs typeface="Arial"/>
            </a:endParaRPr>
          </a:p>
        </p:txBody>
      </p:sp>
      <p:pic>
        <p:nvPicPr>
          <p:cNvPr id="49" name="Graphic 22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0242776" y="2978943"/>
            <a:ext cx="900112" cy="900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"/>
          <p:cNvCxnSpPr>
            <a:stCxn id="44" idx="3"/>
            <a:endCxn id="36" idx="1"/>
          </p:cNvCxnSpPr>
          <p:nvPr/>
        </p:nvCxnSpPr>
        <p:spPr>
          <a:xfrm>
            <a:off x="1953984" y="3429000"/>
            <a:ext cx="54276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"/>
          <p:cNvCxnSpPr>
            <a:stCxn id="36" idx="3"/>
          </p:cNvCxnSpPr>
          <p:nvPr/>
        </p:nvCxnSpPr>
        <p:spPr>
          <a:xfrm>
            <a:off x="3396858" y="3429000"/>
            <a:ext cx="923409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"/>
          <p:cNvCxnSpPr>
            <a:stCxn id="38" idx="2"/>
            <a:endCxn id="34" idx="0"/>
          </p:cNvCxnSpPr>
          <p:nvPr/>
        </p:nvCxnSpPr>
        <p:spPr>
          <a:xfrm rot="5400000">
            <a:off x="4912452" y="4641516"/>
            <a:ext cx="983967" cy="2924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"/>
          <p:cNvCxnSpPr>
            <a:endCxn id="47" idx="1"/>
          </p:cNvCxnSpPr>
          <p:nvPr/>
        </p:nvCxnSpPr>
        <p:spPr>
          <a:xfrm>
            <a:off x="7898946" y="3429000"/>
            <a:ext cx="1089478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"/>
          <p:cNvCxnSpPr>
            <a:stCxn id="47" idx="3"/>
            <a:endCxn id="49" idx="1"/>
          </p:cNvCxnSpPr>
          <p:nvPr/>
        </p:nvCxnSpPr>
        <p:spPr>
          <a:xfrm>
            <a:off x="9744518" y="3429000"/>
            <a:ext cx="498258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9"/>
          <p:cNvSpPr txBox="1">
            <a:spLocks noChangeArrowheads="1"/>
          </p:cNvSpPr>
          <p:nvPr/>
        </p:nvSpPr>
        <p:spPr>
          <a:xfrm>
            <a:off x="962150" y="3830839"/>
            <a:ext cx="1059869" cy="2698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ko-KR" sz="1200">
                <a:latin typeface="Arial"/>
                <a:ea typeface="Amazon Ember"/>
                <a:cs typeface="Arial"/>
              </a:rPr>
              <a:t>Developer</a:t>
            </a:r>
            <a:endParaRPr lang="en-US" altLang="ko-KR" sz="1200">
              <a:latin typeface="Arial"/>
              <a:ea typeface="Amazon Ember"/>
              <a:cs typeface="Arial"/>
            </a:endParaRPr>
          </a:p>
        </p:txBody>
      </p:sp>
      <p:sp>
        <p:nvSpPr>
          <p:cNvPr id="63" name="TextBox 9"/>
          <p:cNvSpPr txBox="1">
            <a:spLocks noChangeArrowheads="1"/>
          </p:cNvSpPr>
          <p:nvPr/>
        </p:nvSpPr>
        <p:spPr>
          <a:xfrm>
            <a:off x="10183712" y="3839005"/>
            <a:ext cx="1059869" cy="2670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ko-KR" sz="1200">
                <a:latin typeface="Arial"/>
                <a:ea typeface="Amazon Ember"/>
                <a:cs typeface="Arial"/>
              </a:rPr>
              <a:t>User</a:t>
            </a:r>
            <a:endParaRPr lang="en-US" altLang="ko-KR" sz="1200">
              <a:latin typeface="Arial"/>
              <a:ea typeface="Amazon Ember"/>
              <a:cs typeface="Arial"/>
            </a:endParaRPr>
          </a:p>
        </p:txBody>
      </p:sp>
      <p:pic>
        <p:nvPicPr>
          <p:cNvPr id="64" name="Google Shape;121;p19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"/>
          <p:cNvSpPr txBox="1"/>
          <p:nvPr/>
        </p:nvSpPr>
        <p:spPr>
          <a:xfrm>
            <a:off x="11684798" y="6491525"/>
            <a:ext cx="507203" cy="36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13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rot="0"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6" name="타원 5"/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77745" y="204916"/>
            <a:ext cx="561395" cy="83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스퀘어 ExtraBold"/>
                <a:ea typeface="나눔스퀘어 ExtraBold"/>
              </a:rPr>
              <a:t>5</a:t>
            </a:r>
            <a:endParaRPr lang="en-US" altLang="ko-KR" sz="4800">
              <a:latin typeface="나눔스퀘어 ExtraBold"/>
              <a:ea typeface="나눔스퀘어 ExtraBold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1234311" y="204916"/>
            <a:ext cx="48616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4800">
              <a:latin typeface="나눔바른고딕 UltraLight"/>
              <a:ea typeface="나눔바른고딕 UltraLight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1234311" y="204916"/>
            <a:ext cx="72619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바른고딕 UltraLight"/>
                <a:ea typeface="나눔바른고딕 UltraLight"/>
              </a:rPr>
              <a:t>Alarm System</a:t>
            </a:r>
            <a:endParaRPr lang="en-US" altLang="ko-KR" sz="4800">
              <a:latin typeface="나눔바른고딕 UltraLight"/>
              <a:ea typeface="나눔바른고딕 UltraLight"/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31113" y="3190520"/>
            <a:ext cx="1870176" cy="476960"/>
          </a:xfrm>
          <a:prstGeom prst="rect">
            <a:avLst/>
          </a:prstGeom>
          <a:noFill/>
        </p:spPr>
      </p:pic>
      <p:pic>
        <p:nvPicPr>
          <p:cNvPr id="33" name="Google Shape;173;p2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50592" y="2102278"/>
            <a:ext cx="2128740" cy="265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76;p26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660581" y="2942939"/>
            <a:ext cx="972121" cy="97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77;p26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6096000" y="2942939"/>
            <a:ext cx="972121" cy="97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80;p26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9695089" y="2749861"/>
            <a:ext cx="2183407" cy="131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raphic 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206977" y="2942939"/>
            <a:ext cx="972121" cy="9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9"/>
          <p:cNvSpPr txBox="1">
            <a:spLocks noChangeArrowheads="1"/>
          </p:cNvSpPr>
          <p:nvPr/>
        </p:nvSpPr>
        <p:spPr>
          <a:xfrm>
            <a:off x="4621112" y="3960107"/>
            <a:ext cx="1059869" cy="2698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ko-KR" sz="1200">
                <a:latin typeface="Arial"/>
                <a:ea typeface="Amazon Ember"/>
                <a:cs typeface="Arial"/>
              </a:rPr>
              <a:t>AWS SNS</a:t>
            </a:r>
            <a:endParaRPr lang="en-US" altLang="ko-KR" sz="1200">
              <a:latin typeface="Arial"/>
              <a:ea typeface="Amazon Ember"/>
              <a:cs typeface="Arial"/>
            </a:endParaRP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>
          <a:xfrm>
            <a:off x="5934075" y="3962828"/>
            <a:ext cx="1291190" cy="2684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ko-KR" sz="1200">
                <a:latin typeface="Arial"/>
                <a:ea typeface="Amazon Ember"/>
                <a:cs typeface="Arial"/>
              </a:rPr>
              <a:t>AWS Chatbot</a:t>
            </a:r>
            <a:endParaRPr lang="en-US" altLang="ko-KR" sz="1200">
              <a:latin typeface="Arial"/>
              <a:ea typeface="Amazon Ember"/>
              <a:cs typeface="Arial"/>
            </a:endParaRPr>
          </a:p>
        </p:txBody>
      </p:sp>
      <p:sp>
        <p:nvSpPr>
          <p:cNvPr id="41" name="TextBox 9"/>
          <p:cNvSpPr txBox="1">
            <a:spLocks noChangeArrowheads="1"/>
          </p:cNvSpPr>
          <p:nvPr/>
        </p:nvSpPr>
        <p:spPr>
          <a:xfrm>
            <a:off x="3171950" y="3973715"/>
            <a:ext cx="1059869" cy="2698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ko-KR" sz="1200">
                <a:latin typeface="Arial"/>
                <a:ea typeface="Amazon Ember"/>
                <a:cs typeface="Arial"/>
              </a:rPr>
              <a:t>AWS RDS</a:t>
            </a:r>
            <a:endParaRPr lang="en-US" altLang="ko-KR" sz="1200">
              <a:latin typeface="Arial"/>
              <a:ea typeface="Amazon Ember"/>
              <a:cs typeface="Arial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21191" y="4755696"/>
            <a:ext cx="1247300" cy="1438275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62497" y="1452561"/>
            <a:ext cx="1260157" cy="1260157"/>
          </a:xfrm>
          <a:prstGeom prst="rect">
            <a:avLst/>
          </a:prstGeom>
        </p:spPr>
      </p:pic>
      <p:pic>
        <p:nvPicPr>
          <p:cNvPr id="44" name="Google Shape;121;p19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"/>
          <p:cNvSpPr txBox="1"/>
          <p:nvPr/>
        </p:nvSpPr>
        <p:spPr>
          <a:xfrm>
            <a:off x="11684798" y="6491525"/>
            <a:ext cx="507203" cy="36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14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rot="0"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6" name="타원 5"/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77745" y="204916"/>
            <a:ext cx="561395" cy="83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스퀘어 ExtraBold"/>
                <a:ea typeface="나눔스퀘어 ExtraBold"/>
              </a:rPr>
              <a:t>5</a:t>
            </a:r>
            <a:endParaRPr lang="en-US" altLang="ko-KR" sz="4800">
              <a:latin typeface="나눔스퀘어 ExtraBold"/>
              <a:ea typeface="나눔스퀘어 ExtraBold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1234311" y="204916"/>
            <a:ext cx="48616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4800">
              <a:latin typeface="나눔바른고딕 UltraLight"/>
              <a:ea typeface="나눔바른고딕 UltraLight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1234311" y="204916"/>
            <a:ext cx="72619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>
                <a:latin typeface="나눔바른고딕 UltraLight"/>
                <a:ea typeface="나눔바른고딕 UltraLight"/>
              </a:rPr>
              <a:t>아키택처</a:t>
            </a:r>
            <a:r>
              <a:rPr lang="en-US" altLang="ko-KR" sz="4800">
                <a:latin typeface="나눔바른고딕 UltraLight"/>
                <a:ea typeface="나눔바른고딕 UltraLight"/>
              </a:rPr>
              <a:t>(To Be)</a:t>
            </a:r>
            <a:endParaRPr lang="en-US" altLang="ko-KR" sz="4800">
              <a:latin typeface="나눔바른고딕 UltraLight"/>
              <a:ea typeface="나눔바른고딕 UltraLight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0162" y="1203552"/>
            <a:ext cx="9610725" cy="5324475"/>
          </a:xfrm>
          <a:prstGeom prst="rect">
            <a:avLst/>
          </a:prstGeom>
        </p:spPr>
      </p:pic>
      <p:sp>
        <p:nvSpPr>
          <p:cNvPr id="32" name=""/>
          <p:cNvSpPr/>
          <p:nvPr/>
        </p:nvSpPr>
        <p:spPr>
          <a:xfrm>
            <a:off x="1366157" y="2724150"/>
            <a:ext cx="2231572" cy="1564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3" name=""/>
          <p:cNvSpPr/>
          <p:nvPr/>
        </p:nvSpPr>
        <p:spPr>
          <a:xfrm>
            <a:off x="1328057" y="4752975"/>
            <a:ext cx="4286250" cy="1660072"/>
          </a:xfrm>
          <a:prstGeom prst="rect">
            <a:avLst/>
          </a:prstGeom>
          <a:noFill/>
          <a:ln w="38100">
            <a:solidFill>
              <a:srgbClr val="bd1457">
                <a:alpha val="51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4" name=""/>
          <p:cNvSpPr/>
          <p:nvPr/>
        </p:nvSpPr>
        <p:spPr>
          <a:xfrm>
            <a:off x="6651172" y="1581151"/>
            <a:ext cx="1034143" cy="2367642"/>
          </a:xfrm>
          <a:prstGeom prst="rect">
            <a:avLst/>
          </a:prstGeom>
          <a:noFill/>
          <a:ln w="38100">
            <a:solidFill>
              <a:srgbClr val="ff06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5" name="Google Shape;121;p1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"/>
          <p:cNvSpPr txBox="1"/>
          <p:nvPr/>
        </p:nvSpPr>
        <p:spPr>
          <a:xfrm>
            <a:off x="11684798" y="6491525"/>
            <a:ext cx="507203" cy="36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15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14" y="2625595"/>
            <a:ext cx="11448172" cy="8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>
                <a:latin typeface="나눔스퀘어 ExtraBold"/>
                <a:ea typeface="나눔스퀘어 ExtraBold"/>
              </a:rPr>
              <a:t>6.</a:t>
            </a:r>
            <a:r>
              <a:rPr lang="ko-KR" altLang="en-US" sz="5000">
                <a:latin typeface="나눔스퀘어 ExtraBold"/>
                <a:ea typeface="나눔스퀘어 ExtraBold"/>
              </a:rPr>
              <a:t> 역할 분담 소개 </a:t>
            </a:r>
            <a:endParaRPr lang="ko-KR" altLang="en-US" sz="5000">
              <a:latin typeface="나눔스퀘어 ExtraBold"/>
              <a:ea typeface="나눔스퀘어 ExtraBold"/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7" name="이등변 삼각형 16"/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pic>
        <p:nvPicPr>
          <p:cNvPr id="24" name="Google Shape;121;p19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"/>
          <p:cNvSpPr txBox="1"/>
          <p:nvPr/>
        </p:nvSpPr>
        <p:spPr>
          <a:xfrm>
            <a:off x="11684798" y="6491525"/>
            <a:ext cx="507203" cy="36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16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rot="0"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6" name="타원 5"/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77745" y="204916"/>
            <a:ext cx="561395" cy="83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스퀘어 ExtraBold"/>
                <a:ea typeface="나눔스퀘어 ExtraBold"/>
              </a:rPr>
              <a:t>6</a:t>
            </a:r>
            <a:endParaRPr lang="en-US" altLang="ko-KR" sz="4800">
              <a:latin typeface="나눔스퀘어 ExtraBold"/>
              <a:ea typeface="나눔스퀘어 ExtraBold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1234311" y="204916"/>
            <a:ext cx="48616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4800">
              <a:latin typeface="나눔바른고딕 UltraLight"/>
              <a:ea typeface="나눔바른고딕 UltraLight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978693" y="1347787"/>
            <a:ext cx="10044113" cy="5041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2000"/>
              <a:t>김지유</a:t>
            </a:r>
            <a:endParaRPr lang="ko" sz="20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ko" sz="2000"/>
              <a:t>Design </a:t>
            </a:r>
            <a:r>
              <a:rPr lang="en-US" altLang="ko-KR" sz="2000"/>
              <a:t>Infrastructure</a:t>
            </a:r>
            <a:endParaRPr lang="en-US" altLang="ko-KR" sz="20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ko" sz="2000"/>
              <a:t>Set up </a:t>
            </a:r>
            <a:r>
              <a:rPr lang="en-US" altLang="ko-KR" sz="2000"/>
              <a:t>Infrastructure</a:t>
            </a:r>
            <a:endParaRPr lang="ko" sz="20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ko" sz="2000"/>
              <a:t>Design Logo of Lucid Hotel</a:t>
            </a:r>
            <a:endParaRPr lang="ko" sz="20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ko" sz="2000" strike="sngStrike"/>
              <a:t>러너랩 100달러 투자</a:t>
            </a:r>
            <a:endParaRPr lang="ko" sz="2000" strike="sngStrike"/>
          </a:p>
          <a:p>
            <a:pPr marL="1143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2000"/>
              <a:t>강예원</a:t>
            </a:r>
            <a:endParaRPr lang="ko" sz="20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ko" sz="2000"/>
              <a:t>Data Migration(DB Export)</a:t>
            </a:r>
            <a:endParaRPr lang="ko" sz="20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ko" sz="2000"/>
              <a:t>Connect RDS, S3 to Spring</a:t>
            </a:r>
            <a:endParaRPr lang="ko" sz="20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ko" sz="2000"/>
              <a:t>Implement the image upload function in QNA service</a:t>
            </a:r>
            <a:endParaRPr lang="ko" sz="2000"/>
          </a:p>
          <a:p>
            <a:pPr marL="1143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2000"/>
              <a:t>오홍기</a:t>
            </a:r>
            <a:endParaRPr lang="ko" sz="20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ko" sz="2000"/>
              <a:t>Data Migration(DB Import)</a:t>
            </a:r>
            <a:endParaRPr lang="ko" sz="20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ko" sz="2000"/>
              <a:t>Set up RDS, EC2</a:t>
            </a:r>
            <a:endParaRPr lang="ko" sz="2000"/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ko" sz="2000"/>
              <a:t>Deploy Applications to EC2</a:t>
            </a:r>
            <a:endParaRPr lang="en-US" altLang="ko-KR" sz="2000"/>
          </a:p>
        </p:txBody>
      </p:sp>
      <p:sp>
        <p:nvSpPr>
          <p:cNvPr id="29" name="TextBox 3"/>
          <p:cNvSpPr txBox="1"/>
          <p:nvPr/>
        </p:nvSpPr>
        <p:spPr>
          <a:xfrm>
            <a:off x="1234311" y="204916"/>
            <a:ext cx="72619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>
                <a:latin typeface="나눔바른고딕 UltraLight"/>
                <a:ea typeface="나눔바른고딕 UltraLight"/>
              </a:rPr>
              <a:t>역할 분담 소개</a:t>
            </a:r>
            <a:endParaRPr lang="ko-KR" altLang="en-US" sz="4800">
              <a:latin typeface="나눔바른고딕 UltraLight"/>
              <a:ea typeface="나눔바른고딕 UltraLight"/>
            </a:endParaRPr>
          </a:p>
        </p:txBody>
      </p:sp>
      <p:pic>
        <p:nvPicPr>
          <p:cNvPr id="30" name="Google Shape;121;p19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"/>
          <p:cNvSpPr txBox="1"/>
          <p:nvPr/>
        </p:nvSpPr>
        <p:spPr>
          <a:xfrm>
            <a:off x="11684798" y="6491525"/>
            <a:ext cx="507203" cy="36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17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14" y="1882645"/>
            <a:ext cx="11448172" cy="8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>
                <a:latin typeface="나눔스퀘어 ExtraBold"/>
                <a:ea typeface="나눔스퀘어 ExtraBold"/>
              </a:rPr>
              <a:t>감사합니다</a:t>
            </a:r>
            <a:r>
              <a:rPr lang="en-US" altLang="ko-KR" sz="5000">
                <a:latin typeface="나눔스퀘어 ExtraBold"/>
                <a:ea typeface="나눔스퀘어 ExtraBold"/>
              </a:rPr>
              <a:t>.</a:t>
            </a:r>
            <a:r>
              <a:rPr lang="ko-KR" altLang="en-US" sz="5000">
                <a:latin typeface="나눔스퀘어 ExtraBold"/>
                <a:ea typeface="나눔스퀘어 ExtraBold"/>
              </a:rPr>
              <a:t> </a:t>
            </a:r>
            <a:endParaRPr lang="ko-KR" altLang="en-US" sz="5000">
              <a:latin typeface="나눔스퀘어 ExtraBold"/>
              <a:ea typeface="나눔스퀘어 ExtraBold"/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7" name="이등변 삼각형 16"/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pic>
        <p:nvPicPr>
          <p:cNvPr id="24" name="Picture 2" descr="Cost savings and business benefits enabled by AWS Marketplace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22157" y="3198131"/>
            <a:ext cx="2385786" cy="2385786"/>
          </a:xfrm>
          <a:prstGeom prst="rect">
            <a:avLst/>
          </a:prstGeom>
          <a:noFill/>
        </p:spPr>
      </p:pic>
      <p:pic>
        <p:nvPicPr>
          <p:cNvPr id="25" name="Google Shape;121;p1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"/>
          <p:cNvSpPr txBox="1"/>
          <p:nvPr/>
        </p:nvSpPr>
        <p:spPr>
          <a:xfrm>
            <a:off x="11684798" y="6491525"/>
            <a:ext cx="507203" cy="36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18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2886" y="192126"/>
            <a:ext cx="1714079" cy="81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바른고딕 UltraLight"/>
                <a:ea typeface="나눔바른고딕 UltraLight"/>
              </a:rPr>
              <a:t>Index</a:t>
            </a:r>
            <a:endParaRPr lang="en-US" altLang="ko-KR" sz="4800">
              <a:latin typeface="나눔바른고딕 UltraLight"/>
              <a:ea typeface="나눔바른고딕 UltraLight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732466" y="1009324"/>
            <a:ext cx="6859084" cy="180000"/>
            <a:chOff x="391948" y="987893"/>
            <a:chExt cx="6859084" cy="180000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sp>
        <p:nvSpPr>
          <p:cNvPr id="16" name=""/>
          <p:cNvSpPr txBox="1"/>
          <p:nvPr/>
        </p:nvSpPr>
        <p:spPr>
          <a:xfrm>
            <a:off x="779859" y="1352549"/>
            <a:ext cx="10632282" cy="466058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200000"/>
              </a:lnSpc>
              <a:defRPr/>
            </a:pPr>
            <a:r>
              <a:rPr lang="en-US" altLang="ko-KR" sz="2500"/>
              <a:t>1. </a:t>
            </a:r>
            <a:r>
              <a:rPr lang="ko-KR" altLang="en-US" sz="2500"/>
              <a:t>프로젝트 소개</a:t>
            </a:r>
            <a:endParaRPr lang="ko-KR" altLang="en-US" sz="2500"/>
          </a:p>
          <a:p>
            <a:pPr>
              <a:lnSpc>
                <a:spcPct val="200000"/>
              </a:lnSpc>
              <a:defRPr/>
            </a:pPr>
            <a:r>
              <a:rPr lang="en-US" altLang="ko-KR" sz="2500"/>
              <a:t>2.</a:t>
            </a:r>
            <a:r>
              <a:rPr lang="ko-KR" altLang="en-US" sz="2500"/>
              <a:t> 사용한 </a:t>
            </a:r>
            <a:r>
              <a:rPr lang="en-US" altLang="ko-KR" sz="2500"/>
              <a:t>AWS</a:t>
            </a:r>
            <a:r>
              <a:rPr lang="ko-KR" altLang="en-US" sz="2500"/>
              <a:t> 서비스 소개</a:t>
            </a:r>
            <a:br>
              <a:rPr lang="ko-KR" altLang="en-US" sz="2500"/>
            </a:br>
            <a:r>
              <a:rPr lang="en-US" altLang="ko-KR" sz="2500"/>
              <a:t>3.</a:t>
            </a:r>
            <a:r>
              <a:rPr lang="ko-KR" altLang="en-US" sz="2500"/>
              <a:t> 아키택체 소개</a:t>
            </a:r>
            <a:br>
              <a:rPr lang="ko-KR" altLang="en-US" sz="2500"/>
            </a:br>
            <a:r>
              <a:rPr lang="en-US" altLang="ko-KR" sz="2500"/>
              <a:t>4.</a:t>
            </a:r>
            <a:r>
              <a:rPr lang="ko-KR" altLang="en-US" sz="2500"/>
              <a:t> </a:t>
            </a:r>
            <a:r>
              <a:rPr lang="en-US" altLang="ko-KR" sz="2500"/>
              <a:t>Demo </a:t>
            </a:r>
            <a:r>
              <a:rPr lang="ko-KR" altLang="en-US" sz="2500"/>
              <a:t>영상 시청</a:t>
            </a:r>
            <a:br>
              <a:rPr lang="ko-KR" altLang="en-US" sz="2500"/>
            </a:br>
            <a:r>
              <a:rPr lang="en-US" altLang="ko-KR" sz="2500"/>
              <a:t>5.</a:t>
            </a:r>
            <a:r>
              <a:rPr lang="ko-KR" altLang="en-US" sz="2500"/>
              <a:t> 프로젝트 확정</a:t>
            </a:r>
            <a:br>
              <a:rPr lang="ko-KR" altLang="en-US" sz="2500"/>
            </a:br>
            <a:r>
              <a:rPr lang="en-US" altLang="ko-KR" sz="2500"/>
              <a:t>6.</a:t>
            </a:r>
            <a:r>
              <a:rPr lang="ko-KR" altLang="en-US" sz="2500"/>
              <a:t> 역할 분담 소개</a:t>
            </a:r>
            <a:endParaRPr lang="ko-KR" altLang="en-US" sz="2500"/>
          </a:p>
        </p:txBody>
      </p:sp>
      <p:sp>
        <p:nvSpPr>
          <p:cNvPr id="17" name=""/>
          <p:cNvSpPr txBox="1"/>
          <p:nvPr/>
        </p:nvSpPr>
        <p:spPr>
          <a:xfrm>
            <a:off x="11894347" y="6491525"/>
            <a:ext cx="297653" cy="366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pic>
        <p:nvPicPr>
          <p:cNvPr id="18" name="Google Shape;121;p19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rot="0"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6" name="타원 5"/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77745" y="204916"/>
            <a:ext cx="561395" cy="83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스퀘어 ExtraBold"/>
                <a:ea typeface="나눔스퀘어 ExtraBold"/>
              </a:rPr>
              <a:t>1</a:t>
            </a:r>
            <a:endParaRPr lang="en-US" altLang="ko-KR" sz="4800">
              <a:latin typeface="나눔스퀘어 ExtraBold"/>
              <a:ea typeface="나눔스퀘어 ExtraBold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1234311" y="204916"/>
            <a:ext cx="48616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>
                <a:latin typeface="나눔바른고딕 UltraLight"/>
                <a:ea typeface="나눔바른고딕 UltraLight"/>
              </a:rPr>
              <a:t>프로젝트 소개</a:t>
            </a:r>
            <a:endParaRPr lang="ko-KR" altLang="en-US" sz="4800">
              <a:latin typeface="나눔바른고딕 UltraLight"/>
              <a:ea typeface="나눔바른고딕 UltraLight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654843" y="1328737"/>
            <a:ext cx="10882313" cy="850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2500"/>
              <a:t>기존 호텔 웹 애플리케이션을 </a:t>
            </a:r>
            <a:r>
              <a:rPr lang="en-US" altLang="ko-KR" sz="2500"/>
              <a:t>Cloud Service</a:t>
            </a:r>
            <a:r>
              <a:rPr lang="ko-KR" altLang="en-US" sz="2500"/>
              <a:t>를 사용하여 업그레이드</a:t>
            </a:r>
            <a:endParaRPr lang="ko-KR" altLang="en-US" sz="2500"/>
          </a:p>
        </p:txBody>
      </p:sp>
      <p:pic>
        <p:nvPicPr>
          <p:cNvPr id="23" name="Google Shape;70;p15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406725" y="2255477"/>
            <a:ext cx="3815282" cy="244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raphic 21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509837" y="4971070"/>
            <a:ext cx="1440180" cy="144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27130" y="4969668"/>
            <a:ext cx="2914650" cy="1571625"/>
          </a:xfrm>
          <a:prstGeom prst="rect">
            <a:avLst/>
          </a:prstGeom>
        </p:spPr>
      </p:pic>
      <p:pic>
        <p:nvPicPr>
          <p:cNvPr id="26" name="Google Shape;70;p15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6941083" y="2255477"/>
            <a:ext cx="3815282" cy="244229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"/>
          <p:cNvSpPr/>
          <p:nvPr/>
        </p:nvSpPr>
        <p:spPr>
          <a:xfrm>
            <a:off x="5679281" y="3178968"/>
            <a:ext cx="833437" cy="500062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11894347" y="6491525"/>
            <a:ext cx="297653" cy="366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pic>
        <p:nvPicPr>
          <p:cNvPr id="29" name="Google Shape;121;p19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14" y="2625595"/>
            <a:ext cx="11448172" cy="8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>
                <a:latin typeface="나눔스퀘어 ExtraBold"/>
                <a:ea typeface="나눔스퀘어 ExtraBold"/>
              </a:rPr>
              <a:t>2.</a:t>
            </a:r>
            <a:r>
              <a:rPr lang="ko-KR" altLang="en-US" sz="5000">
                <a:latin typeface="나눔스퀘어 ExtraBold"/>
                <a:ea typeface="나눔스퀘어 ExtraBold"/>
              </a:rPr>
              <a:t> 사용한 </a:t>
            </a:r>
            <a:r>
              <a:rPr lang="en-US" altLang="ko-KR" sz="5000">
                <a:latin typeface="나눔스퀘어 ExtraBold"/>
                <a:ea typeface="나눔스퀘어 ExtraBold"/>
              </a:rPr>
              <a:t>AWS </a:t>
            </a:r>
            <a:r>
              <a:rPr lang="ko-KR" altLang="en-US" sz="5000">
                <a:latin typeface="나눔스퀘어 ExtraBold"/>
                <a:ea typeface="나눔스퀘어 ExtraBold"/>
              </a:rPr>
              <a:t>서비스 소개</a:t>
            </a:r>
            <a:endParaRPr lang="ko-KR" altLang="en-US" sz="5000">
              <a:latin typeface="나눔스퀘어 ExtraBold"/>
              <a:ea typeface="나눔스퀘어 ExtraBold"/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7" name="이등변 삼각형 16"/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sp>
        <p:nvSpPr>
          <p:cNvPr id="23" name=""/>
          <p:cNvSpPr txBox="1"/>
          <p:nvPr/>
        </p:nvSpPr>
        <p:spPr>
          <a:xfrm>
            <a:off x="11894347" y="6491525"/>
            <a:ext cx="297653" cy="3664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pic>
        <p:nvPicPr>
          <p:cNvPr id="24" name="Google Shape;121;p19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rot="0"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6" name="타원 5"/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77745" y="204916"/>
            <a:ext cx="561395" cy="83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스퀘어 ExtraBold"/>
                <a:ea typeface="나눔스퀘어 ExtraBold"/>
              </a:rPr>
              <a:t>2</a:t>
            </a:r>
            <a:endParaRPr lang="en-US" altLang="ko-KR" sz="4800">
              <a:latin typeface="나눔스퀘어 ExtraBold"/>
              <a:ea typeface="나눔스퀘어 ExtraBold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1234311" y="204916"/>
            <a:ext cx="72619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바른고딕 UltraLight"/>
                <a:ea typeface="나눔바른고딕 UltraLight"/>
              </a:rPr>
              <a:t>AWS RDS</a:t>
            </a:r>
            <a:endParaRPr lang="en-US" altLang="ko-KR" sz="4800">
              <a:latin typeface="나눔바른고딕 UltraLight"/>
              <a:ea typeface="나눔바른고딕 UltraLight"/>
            </a:endParaRPr>
          </a:p>
        </p:txBody>
      </p:sp>
      <p:pic>
        <p:nvPicPr>
          <p:cNvPr id="28" name="Google Shape;90;p17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663624" y="1831725"/>
            <a:ext cx="5070426" cy="31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raphic 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86699" y="2798921"/>
            <a:ext cx="1260157" cy="126015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9"/>
          <p:cNvSpPr txBox="1">
            <a:spLocks noChangeArrowheads="1"/>
          </p:cNvSpPr>
          <p:nvPr/>
        </p:nvSpPr>
        <p:spPr>
          <a:xfrm>
            <a:off x="7715249" y="4068966"/>
            <a:ext cx="1631369" cy="33920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ko-KR" sz="1700">
                <a:latin typeface="Arial"/>
                <a:ea typeface="Amazon Ember"/>
                <a:cs typeface="Arial"/>
              </a:rPr>
              <a:t>AWS RDS</a:t>
            </a:r>
            <a:endParaRPr lang="en-US" altLang="ko-KR" sz="1700">
              <a:latin typeface="Arial"/>
              <a:ea typeface="Amazon Ember"/>
              <a:cs typeface="Arial"/>
            </a:endParaRPr>
          </a:p>
        </p:txBody>
      </p:sp>
      <p:sp>
        <p:nvSpPr>
          <p:cNvPr id="31" name="TextBox 22"/>
          <p:cNvSpPr txBox="1">
            <a:spLocks noChangeArrowheads="1"/>
          </p:cNvSpPr>
          <p:nvPr/>
        </p:nvSpPr>
        <p:spPr>
          <a:xfrm>
            <a:off x="9559926" y="4011610"/>
            <a:ext cx="1511300" cy="59658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sz="1700">
                <a:latin typeface="Arial"/>
                <a:ea typeface="Amazon Ember"/>
                <a:cs typeface="Arial"/>
              </a:rPr>
              <a:t>Oracle</a:t>
            </a:r>
            <a:endParaRPr lang="en-US" altLang="en-US" sz="1700">
              <a:latin typeface="Arial"/>
              <a:ea typeface="Amazon Ember"/>
              <a:cs typeface="Arial"/>
            </a:endParaRPr>
          </a:p>
          <a:p>
            <a:pPr algn="ctr" eaLnBrk="1" hangingPunct="1">
              <a:defRPr/>
            </a:pPr>
            <a:r>
              <a:rPr lang="en-US" altLang="en-US" sz="1700">
                <a:latin typeface="Arial"/>
                <a:ea typeface="Amazon Ember"/>
                <a:cs typeface="Arial"/>
              </a:rPr>
              <a:t>instance</a:t>
            </a:r>
            <a:endParaRPr lang="en-US" altLang="en-US" sz="1700">
              <a:latin typeface="Arial"/>
              <a:ea typeface="Amazon Ember"/>
              <a:cs typeface="Arial"/>
            </a:endParaRPr>
          </a:p>
        </p:txBody>
      </p:sp>
      <p:pic>
        <p:nvPicPr>
          <p:cNvPr id="32" name="Graphic 25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67886" y="2888932"/>
            <a:ext cx="1080135" cy="108013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"/>
          <p:cNvSpPr/>
          <p:nvPr/>
        </p:nvSpPr>
        <p:spPr>
          <a:xfrm>
            <a:off x="6096000" y="3178968"/>
            <a:ext cx="833437" cy="500062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Google Shape;121;p19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"/>
          <p:cNvSpPr txBox="1"/>
          <p:nvPr/>
        </p:nvSpPr>
        <p:spPr>
          <a:xfrm>
            <a:off x="11894347" y="6491525"/>
            <a:ext cx="297653" cy="36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5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rot="0"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6" name="타원 5"/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77745" y="204916"/>
            <a:ext cx="561395" cy="83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스퀘어 ExtraBold"/>
                <a:ea typeface="나눔스퀘어 ExtraBold"/>
              </a:rPr>
              <a:t>2</a:t>
            </a:r>
            <a:endParaRPr lang="en-US" altLang="ko-KR" sz="4800">
              <a:latin typeface="나눔스퀘어 ExtraBold"/>
              <a:ea typeface="나눔스퀘어 ExtraBold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1234311" y="204916"/>
            <a:ext cx="72619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바른고딕 UltraLight"/>
                <a:ea typeface="나눔바른고딕 UltraLight"/>
              </a:rPr>
              <a:t>AWS EC2</a:t>
            </a:r>
            <a:endParaRPr lang="en-US" altLang="ko-KR" sz="4800">
              <a:latin typeface="나눔바른고딕 UltraLight"/>
              <a:ea typeface="나눔바른고딕 UltraLight"/>
            </a:endParaRPr>
          </a:p>
        </p:txBody>
      </p:sp>
      <p:pic>
        <p:nvPicPr>
          <p:cNvPr id="34" name="Picture 10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657660" y="2919257"/>
            <a:ext cx="1440180" cy="1019485"/>
          </a:xfrm>
          <a:prstGeom prst="rect">
            <a:avLst/>
          </a:prstGeom>
          <a:noFill/>
        </p:spPr>
      </p:pic>
      <p:sp>
        <p:nvSpPr>
          <p:cNvPr id="35" name="TextBox 3"/>
          <p:cNvSpPr txBox="1"/>
          <p:nvPr/>
        </p:nvSpPr>
        <p:spPr>
          <a:xfrm>
            <a:off x="9855188" y="4093839"/>
            <a:ext cx="1113802" cy="3429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700" b="1"/>
              <a:t>TOMCAT</a:t>
            </a:r>
            <a:endParaRPr lang="ko-KR" altLang="en-US" sz="1700" b="1"/>
          </a:p>
        </p:txBody>
      </p:sp>
      <p:pic>
        <p:nvPicPr>
          <p:cNvPr id="36" name="Picture 1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4802" y="2926770"/>
            <a:ext cx="3906604" cy="1004458"/>
          </a:xfrm>
          <a:prstGeom prst="rect">
            <a:avLst/>
          </a:prstGeom>
          <a:noFill/>
        </p:spPr>
      </p:pic>
      <p:pic>
        <p:nvPicPr>
          <p:cNvPr id="38" name="Graphic 5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50149" y="2798921"/>
            <a:ext cx="1260157" cy="126015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6"/>
          <p:cNvSpPr txBox="1">
            <a:spLocks noChangeArrowheads="1"/>
          </p:cNvSpPr>
          <p:nvPr/>
        </p:nvSpPr>
        <p:spPr>
          <a:xfrm>
            <a:off x="7412947" y="4132941"/>
            <a:ext cx="1585458" cy="3419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en-US" sz="1700" b="1">
                <a:latin typeface="Arial"/>
                <a:ea typeface="Amazon Ember"/>
                <a:cs typeface="Arial"/>
              </a:rPr>
              <a:t>Amazon EC2</a:t>
            </a:r>
            <a:endParaRPr lang="en-US" altLang="en-US" sz="1700" b="1">
              <a:latin typeface="Arial"/>
              <a:ea typeface="Amazon Ember"/>
              <a:cs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6096000" y="3178968"/>
            <a:ext cx="833437" cy="500062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Google Shape;121;p19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"/>
          <p:cNvSpPr txBox="1"/>
          <p:nvPr/>
        </p:nvSpPr>
        <p:spPr>
          <a:xfrm>
            <a:off x="11894347" y="6491525"/>
            <a:ext cx="297653" cy="36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6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rot="0"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6" name="타원 5"/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77745" y="204916"/>
            <a:ext cx="561395" cy="83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스퀘어 ExtraBold"/>
                <a:ea typeface="나눔스퀘어 ExtraBold"/>
              </a:rPr>
              <a:t>2</a:t>
            </a:r>
            <a:endParaRPr lang="en-US" altLang="ko-KR" sz="4800">
              <a:latin typeface="나눔스퀘어 ExtraBold"/>
              <a:ea typeface="나눔스퀘어 ExtraBold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1234311" y="204916"/>
            <a:ext cx="72619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바른고딕 UltraLight"/>
                <a:ea typeface="나눔바른고딕 UltraLight"/>
              </a:rPr>
              <a:t>Amazon S3</a:t>
            </a:r>
            <a:endParaRPr lang="en-US" altLang="ko-KR" sz="4800">
              <a:latin typeface="나눔바른고딕 UltraLight"/>
              <a:ea typeface="나눔바른고딕 UltraLight"/>
            </a:endParaRPr>
          </a:p>
        </p:txBody>
      </p:sp>
      <p:pic>
        <p:nvPicPr>
          <p:cNvPr id="34" name="Google Shape;117;p19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072500" y="1496575"/>
            <a:ext cx="4361075" cy="38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"/>
          <p:cNvSpPr/>
          <p:nvPr/>
        </p:nvSpPr>
        <p:spPr>
          <a:xfrm>
            <a:off x="6096000" y="3178968"/>
            <a:ext cx="833437" cy="500062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" name="Graphic 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34765" y="2798921"/>
            <a:ext cx="1260157" cy="126015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9"/>
          <p:cNvSpPr txBox="1">
            <a:spLocks noChangeArrowheads="1"/>
          </p:cNvSpPr>
          <p:nvPr/>
        </p:nvSpPr>
        <p:spPr>
          <a:xfrm>
            <a:off x="7392889" y="4062311"/>
            <a:ext cx="1536119" cy="3458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en-US" sz="1700">
                <a:latin typeface="Arial"/>
                <a:ea typeface="Amazon Ember"/>
                <a:cs typeface="Arial"/>
              </a:rPr>
              <a:t>Amazon S3</a:t>
            </a:r>
            <a:endParaRPr lang="en-US" altLang="en-US" sz="1700">
              <a:latin typeface="Arial"/>
              <a:ea typeface="Amazon Ember"/>
              <a:cs typeface="Arial"/>
            </a:endParaRPr>
          </a:p>
        </p:txBody>
      </p:sp>
      <p:pic>
        <p:nvPicPr>
          <p:cNvPr id="41" name="Google Shape;121;p1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"/>
          <p:cNvSpPr txBox="1"/>
          <p:nvPr/>
        </p:nvSpPr>
        <p:spPr>
          <a:xfrm>
            <a:off x="11903872" y="6491525"/>
            <a:ext cx="297653" cy="36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7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14" y="2625595"/>
            <a:ext cx="11448172" cy="849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>
                <a:latin typeface="나눔스퀘어 ExtraBold"/>
                <a:ea typeface="나눔스퀘어 ExtraBold"/>
              </a:rPr>
              <a:t>3.</a:t>
            </a:r>
            <a:r>
              <a:rPr lang="ko-KR" altLang="en-US" sz="5000">
                <a:latin typeface="나눔스퀘어 ExtraBold"/>
                <a:ea typeface="나눔스퀘어 ExtraBold"/>
              </a:rPr>
              <a:t> 아키택처 소개 </a:t>
            </a:r>
            <a:endParaRPr lang="ko-KR" altLang="en-US" sz="5000">
              <a:latin typeface="나눔스퀘어 ExtraBold"/>
              <a:ea typeface="나눔스퀘어 ExtraBold"/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7" name="이등변 삼각형 16"/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 baseline="-25000"/>
            </a:p>
          </p:txBody>
        </p:sp>
      </p:grpSp>
      <p:sp>
        <p:nvSpPr>
          <p:cNvPr id="23" name=""/>
          <p:cNvSpPr txBox="1"/>
          <p:nvPr/>
        </p:nvSpPr>
        <p:spPr>
          <a:xfrm>
            <a:off x="11894347" y="6491525"/>
            <a:ext cx="297653" cy="3664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8</a:t>
            </a:r>
            <a:endParaRPr lang="en-US" altLang="ko-KR"/>
          </a:p>
        </p:txBody>
      </p:sp>
      <p:pic>
        <p:nvPicPr>
          <p:cNvPr id="24" name="Google Shape;121;p19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rot="0"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sp>
          <p:nvSpPr>
            <p:cNvPr id="6" name="타원 5"/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5000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77745" y="204916"/>
            <a:ext cx="561395" cy="830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latin typeface="나눔스퀘어 ExtraBold"/>
                <a:ea typeface="나눔스퀘어 ExtraBold"/>
              </a:rPr>
              <a:t>3</a:t>
            </a:r>
            <a:endParaRPr lang="en-US" altLang="ko-KR" sz="4800">
              <a:latin typeface="나눔스퀘어 ExtraBold"/>
              <a:ea typeface="나눔스퀘어 ExtraBold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1234311" y="204916"/>
            <a:ext cx="48616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4800">
              <a:latin typeface="나눔바른고딕 UltraLight"/>
              <a:ea typeface="나눔바른고딕 UltraLight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11894347" y="6491525"/>
            <a:ext cx="297653" cy="366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endParaRPr lang="en-US" altLang="ko-KR"/>
          </a:p>
        </p:txBody>
      </p:sp>
      <p:sp>
        <p:nvSpPr>
          <p:cNvPr id="29" name="TextBox 3"/>
          <p:cNvSpPr txBox="1"/>
          <p:nvPr/>
        </p:nvSpPr>
        <p:spPr>
          <a:xfrm>
            <a:off x="1234311" y="204916"/>
            <a:ext cx="7261989" cy="82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>
                <a:latin typeface="나눔바른고딕 UltraLight"/>
                <a:ea typeface="나눔바른고딕 UltraLight"/>
              </a:rPr>
              <a:t>아키택처</a:t>
            </a:r>
            <a:r>
              <a:rPr lang="en-US" altLang="ko-KR" sz="4800">
                <a:latin typeface="나눔바른고딕 UltraLight"/>
                <a:ea typeface="나눔바른고딕 UltraLight"/>
              </a:rPr>
              <a:t>(As Is)</a:t>
            </a:r>
            <a:endParaRPr lang="en-US" altLang="ko-KR" sz="4800">
              <a:latin typeface="나눔바른고딕 UltraLight"/>
              <a:ea typeface="나눔바른고딕 UltraLight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0637" y="1190625"/>
            <a:ext cx="9610725" cy="5324475"/>
          </a:xfrm>
          <a:prstGeom prst="rect">
            <a:avLst/>
          </a:prstGeom>
        </p:spPr>
      </p:pic>
      <p:pic>
        <p:nvPicPr>
          <p:cNvPr id="71" name="Google Shape;121;p1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1143300" y="0"/>
            <a:ext cx="1048699" cy="1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166</ep:Words>
  <ep:PresentationFormat>와이드스크린</ep:PresentationFormat>
  <ep:Paragraphs>80</ep:Paragraphs>
  <ep:Slides>18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2019-04-01T11:39:14.000</dcterms:created>
  <dc:creator>조점례</dc:creator>
  <cp:lastModifiedBy>김지유</cp:lastModifiedBy>
  <dcterms:modified xsi:type="dcterms:W3CDTF">2023-02-26T16:20:46.702</dcterms:modified>
  <cp:revision>40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